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414141"/>
        </a:solidFill>
        <a:effectLst/>
        <a:uFillTx/>
        <a:latin typeface="Palatino"/>
        <a:ea typeface="Palatino"/>
        <a:cs typeface="Palatino"/>
        <a:sym typeface="Palatino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-375889"/>
              <a:satOff val="-9195"/>
              <a:lumOff val="-14901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708446"/>
              <a:satOff val="-4821"/>
              <a:lumOff val="-14251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1">
              <a:hueOff val="-113918"/>
              <a:satOff val="19024"/>
              <a:lumOff val="19749"/>
              <a:alpha val="35000"/>
            </a:scheme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6"/>
              <a:satOff val="13972"/>
              <a:lumOff val="-24493"/>
            </a:schemeClr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-113918"/>
                  <a:satOff val="19024"/>
                  <a:lumOff val="19749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369194"/>
              <a:satOff val="6343"/>
              <a:lumOff val="-13963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8000" y="659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" name="Shape 14"/>
          <p:cNvSpPr/>
          <p:nvPr/>
        </p:nvSpPr>
        <p:spPr>
          <a:xfrm>
            <a:off x="508000" y="408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" name="Shape 15"/>
          <p:cNvSpPr/>
          <p:nvPr/>
        </p:nvSpPr>
        <p:spPr>
          <a:xfrm flipV="1">
            <a:off x="7994302" y="45262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" name="Shape 16"/>
          <p:cNvSpPr/>
          <p:nvPr>
            <p:ph type="body" sz="quarter" idx="13"/>
          </p:nvPr>
        </p:nvSpPr>
        <p:spPr>
          <a:xfrm>
            <a:off x="508000" y="35052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17" name="Shape 17"/>
          <p:cNvSpPr/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Titolo Testo</a:t>
            </a:r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9" name="Shape 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body" sz="quarter" idx="13"/>
          </p:nvPr>
        </p:nvSpPr>
        <p:spPr>
          <a:xfrm>
            <a:off x="533400" y="5969000"/>
            <a:ext cx="11938000" cy="6096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1200"/>
              </a:spcBef>
              <a:buClrTx/>
              <a:buSzTx/>
              <a:buFontTx/>
              <a:buNone/>
              <a:defRPr i="1" sz="3000"/>
            </a:lvl1pPr>
          </a:lstStyle>
          <a:p>
            <a:pPr/>
            <a:r>
              <a:t>–Giovanni Mela</a:t>
            </a:r>
          </a:p>
        </p:txBody>
      </p:sp>
      <p:sp>
        <p:nvSpPr>
          <p:cNvPr id="108" name="Shape 108"/>
          <p:cNvSpPr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FontTx/>
              <a:buNone/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109" name="Shape 10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17" name="Shape 11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7" name="Shape 27"/>
          <p:cNvSpPr/>
          <p:nvPr/>
        </p:nvSpPr>
        <p:spPr>
          <a:xfrm>
            <a:off x="508000" y="9131300"/>
            <a:ext cx="11999453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Shape 28"/>
          <p:cNvSpPr/>
          <p:nvPr/>
        </p:nvSpPr>
        <p:spPr>
          <a:xfrm>
            <a:off x="508000" y="6629400"/>
            <a:ext cx="12000019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9" name="Shape 29"/>
          <p:cNvSpPr/>
          <p:nvPr/>
        </p:nvSpPr>
        <p:spPr>
          <a:xfrm flipV="1">
            <a:off x="7994302" y="7053555"/>
            <a:ext cx="1" cy="1642759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0" name="Shape 30"/>
          <p:cNvSpPr/>
          <p:nvPr>
            <p:ph type="body" sz="quarter" idx="13"/>
          </p:nvPr>
        </p:nvSpPr>
        <p:spPr>
          <a:xfrm>
            <a:off x="508000" y="6096000"/>
            <a:ext cx="7200900" cy="508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31" name="Shape 31"/>
          <p:cNvSpPr/>
          <p:nvPr>
            <p:ph type="pic" idx="14"/>
          </p:nvPr>
        </p:nvSpPr>
        <p:spPr>
          <a:xfrm>
            <a:off x="596900" y="633461"/>
            <a:ext cx="11811000" cy="52070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2" name="Shape 32"/>
          <p:cNvSpPr/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r>
              <a:t>Titolo Testo</a:t>
            </a:r>
          </a:p>
        </p:txBody>
      </p:sp>
      <p:sp>
        <p:nvSpPr>
          <p:cNvPr id="33" name="Shape 33"/>
          <p:cNvSpPr/>
          <p:nvPr>
            <p:ph type="body" sz="quarter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2" name="Shape 4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508000" y="4876800"/>
            <a:ext cx="5676374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0" name="Shape 50"/>
          <p:cNvSpPr/>
          <p:nvPr/>
        </p:nvSpPr>
        <p:spPr>
          <a:xfrm>
            <a:off x="508000" y="2768600"/>
            <a:ext cx="5676316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Shape 51"/>
          <p:cNvSpPr/>
          <p:nvPr>
            <p:ph type="body" sz="quarter" idx="13"/>
          </p:nvPr>
        </p:nvSpPr>
        <p:spPr>
          <a:xfrm>
            <a:off x="508000" y="2171700"/>
            <a:ext cx="5676900" cy="508000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Lorem Ipsum Dolor</a:t>
            </a:r>
          </a:p>
        </p:txBody>
      </p:sp>
      <p:sp>
        <p:nvSpPr>
          <p:cNvPr id="52" name="Shape 52"/>
          <p:cNvSpPr/>
          <p:nvPr>
            <p:ph type="pic" sz="half" idx="14"/>
          </p:nvPr>
        </p:nvSpPr>
        <p:spPr>
          <a:xfrm>
            <a:off x="6818219" y="647699"/>
            <a:ext cx="5588001" cy="83312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53" name="Shape 53"/>
          <p:cNvSpPr/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/>
            <a:r>
              <a:t>Titolo Testo</a:t>
            </a:r>
          </a:p>
        </p:txBody>
      </p:sp>
      <p:sp>
        <p:nvSpPr>
          <p:cNvPr id="54" name="Shape 54"/>
          <p:cNvSpPr/>
          <p:nvPr>
            <p:ph type="body" sz="quarter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5" name="Shape 5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3" name="Shape 6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71" name="Shape 7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pic" sz="half" idx="13"/>
          </p:nvPr>
        </p:nvSpPr>
        <p:spPr>
          <a:xfrm>
            <a:off x="6819900" y="2654300"/>
            <a:ext cx="5588000" cy="6350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Shape 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1" name="Shape 81"/>
          <p:cNvSpPr/>
          <p:nvPr>
            <p:ph type="body" sz="half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quarter" idx="13"/>
          </p:nvPr>
        </p:nvSpPr>
        <p:spPr>
          <a:xfrm>
            <a:off x="6856319" y="4772799"/>
            <a:ext cx="5499101" cy="422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Shape 98"/>
          <p:cNvSpPr/>
          <p:nvPr>
            <p:ph type="pic" sz="quarter" idx="14"/>
          </p:nvPr>
        </p:nvSpPr>
        <p:spPr>
          <a:xfrm>
            <a:off x="6860562" y="609600"/>
            <a:ext cx="5499101" cy="3530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9" name="Shape 99"/>
          <p:cNvSpPr/>
          <p:nvPr>
            <p:ph type="pic" sz="half" idx="15"/>
          </p:nvPr>
        </p:nvSpPr>
        <p:spPr>
          <a:xfrm>
            <a:off x="557119" y="609599"/>
            <a:ext cx="5588001" cy="83947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" name="Shape 4"/>
          <p:cNvSpPr/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4C4946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1pPr>
      <a:lvl2pPr marL="0" marR="0" indent="228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2pPr>
      <a:lvl3pPr marL="0" marR="0" indent="457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3pPr>
      <a:lvl4pPr marL="0" marR="0" indent="685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4pPr>
      <a:lvl5pPr marL="0" marR="0" indent="9144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5pPr>
      <a:lvl6pPr marL="0" marR="0" indent="11430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6pPr>
      <a:lvl7pPr marL="0" marR="0" indent="13716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7pPr>
      <a:lvl8pPr marL="0" marR="0" indent="16002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8pPr>
      <a:lvl9pPr marL="0" marR="0" indent="1828800" algn="ctr" defTabSz="584200" rtl="0" latinLnBrk="0">
        <a:lnSpc>
          <a:spcPct val="90000"/>
        </a:lnSpc>
        <a:spcBef>
          <a:spcPts val="16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000" u="none">
          <a:ln>
            <a:noFill/>
          </a:ln>
          <a:solidFill>
            <a:srgbClr val="D93E2B"/>
          </a:solidFill>
          <a:uFillTx/>
          <a:latin typeface="+mn-lt"/>
          <a:ea typeface="+mn-ea"/>
          <a:cs typeface="+mn-cs"/>
          <a:sym typeface="Bodoni SvtyTwo ITC TT-Book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9398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4097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18796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23495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28194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32893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37592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4229100" marR="0" indent="-469900" algn="l" defTabSz="584200" rtl="0" latinLnBrk="0">
        <a:lnSpc>
          <a:spcPct val="100000"/>
        </a:lnSpc>
        <a:spcBef>
          <a:spcPts val="2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b="0" baseline="0" cap="none" i="0" spc="0" strike="noStrike" sz="3600" u="none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5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6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5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5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tif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3" Type="http://schemas.openxmlformats.org/officeDocument/2006/relationships/hyperlink" Target="http://www.arc1.uniroma1.it/Saggio" TargetMode="Externa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Antonino Saggio</a:t>
            </a:r>
          </a:p>
        </p:txBody>
      </p:sp>
      <p:sp>
        <p:nvSpPr>
          <p:cNvPr id="134" name="Shape 134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Tevere Cavo</a:t>
            </a:r>
          </a:p>
        </p:txBody>
      </p:sp>
      <p:sp>
        <p:nvSpPr>
          <p:cNvPr id="135" name="Shape 135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 ecological  infrastructure for Rome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lanimetriaNord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Liborio Sforza</a:t>
            </a:r>
          </a:p>
        </p:txBody>
      </p:sp>
      <p:sp>
        <p:nvSpPr>
          <p:cNvPr id="159" name="Shape 159"/>
          <p:cNvSpPr/>
          <p:nvPr>
            <p:ph type="title"/>
          </p:nvPr>
        </p:nvSpPr>
        <p:spPr>
          <a:xfrm>
            <a:off x="494605" y="6668434"/>
            <a:ext cx="7200901" cy="2413001"/>
          </a:xfrm>
          <a:prstGeom prst="rect">
            <a:avLst/>
          </a:prstGeom>
        </p:spPr>
        <p:txBody>
          <a:bodyPr/>
          <a:lstStyle>
            <a:lvl1pPr defTabSz="338835">
              <a:spcBef>
                <a:spcPts val="900"/>
              </a:spcBef>
              <a:defRPr sz="4059"/>
            </a:lvl1pPr>
          </a:lstStyle>
          <a:p>
            <a:pPr/>
            <a:r>
              <a:t>Ex.[PO] Nuovo ponte alle fornaci di Castel Giubileo: centro tecnologico per lo sviluppo delle sperimenta- zioni costruttive</a:t>
            </a:r>
          </a:p>
        </p:txBody>
      </p:sp>
      <p:sp>
        <p:nvSpPr>
          <p:cNvPr id="160" name="Shape 16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1992"/>
            </a:lvl1pPr>
          </a:lstStyle>
          <a:p>
            <a:pPr/>
            <a:r>
              <a:t>….L’idea base è di creare un ponte multifunzione, una macro-struttura che consenta l’attraversamento ciclo-pedonale del Tevere ed al tempo stesso che riqualifichi l’area con un nuovo polo in cui catalizzare la moltitudine di opportunità ….</a:t>
            </a:r>
          </a:p>
        </p:txBody>
      </p:sp>
      <p:grpSp>
        <p:nvGrpSpPr>
          <p:cNvPr id="163" name="Group 163"/>
          <p:cNvGrpSpPr/>
          <p:nvPr/>
        </p:nvGrpSpPr>
        <p:grpSpPr>
          <a:xfrm>
            <a:off x="469900" y="494365"/>
            <a:ext cx="12065001" cy="5537201"/>
            <a:chOff x="0" y="0"/>
            <a:chExt cx="12065000" cy="5537200"/>
          </a:xfrm>
        </p:grpSpPr>
        <p:pic>
          <p:nvPicPr>
            <p:cNvPr id="162" name="sforz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7" r="0" b="55896"/>
            <a:stretch>
              <a:fillRect/>
            </a:stretch>
          </p:blipFill>
          <p:spPr>
            <a:xfrm>
              <a:off x="126999" y="88900"/>
              <a:ext cx="11811001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5000" cy="5537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ripp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3"/>
      <p:bldP build="whole" bldLvl="1" animBg="1" rev="0" advAuto="0" spid="159" grpId="1"/>
      <p:bldP build="whole" bldLvl="1" animBg="1" rev="0" advAuto="0" spid="160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Matteo Benucci, Carmelo Radeglia, Alessandro Rosa</a:t>
            </a:r>
          </a:p>
        </p:txBody>
      </p:sp>
      <p:sp>
        <p:nvSpPr>
          <p:cNvPr id="166" name="Shape 166"/>
          <p:cNvSpPr/>
          <p:nvPr>
            <p:ph type="title"/>
          </p:nvPr>
        </p:nvSpPr>
        <p:spPr>
          <a:xfrm>
            <a:off x="507305" y="6668434"/>
            <a:ext cx="7200901" cy="2413001"/>
          </a:xfrm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pPr/>
            <a:r>
              <a:t>Logica-Eco -Logica: parco produttivo e disinquinante dell’Inviolatella Borghese</a:t>
            </a:r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1992"/>
            </a:lvl1pPr>
          </a:lstStyle>
          <a:p>
            <a:pPr/>
            <a:r>
              <a:t>…. scaturito da uno studio sistemico delle crisi del territorio, della produzione agricola, dell’inquinamento dell’aria, dell’acqua, il reinvestimento nella produzione agricola è legato ad una logica sistemica…</a:t>
            </a:r>
          </a:p>
        </p:txBody>
      </p:sp>
      <p:grpSp>
        <p:nvGrpSpPr>
          <p:cNvPr id="170" name="Group 170"/>
          <p:cNvGrpSpPr/>
          <p:nvPr/>
        </p:nvGrpSpPr>
        <p:grpSpPr>
          <a:xfrm>
            <a:off x="469899" y="494365"/>
            <a:ext cx="12065001" cy="5537201"/>
            <a:chOff x="0" y="0"/>
            <a:chExt cx="12065000" cy="5537200"/>
          </a:xfrm>
        </p:grpSpPr>
        <p:pic>
          <p:nvPicPr>
            <p:cNvPr id="169" name="Radegli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049" r="0" b="53864"/>
            <a:stretch>
              <a:fillRect/>
            </a:stretch>
          </p:blipFill>
          <p:spPr>
            <a:xfrm>
              <a:off x="127000" y="88900"/>
              <a:ext cx="11811001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8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5000" cy="5537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3"/>
      <p:bldP build="whole" bldLvl="1" animBg="1" rev="0" advAuto="0" spid="167" grpId="2"/>
      <p:bldP build="whole" bldLvl="1" animBg="1" rev="0" advAuto="0" spid="16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Laura Gangemi</a:t>
            </a:r>
          </a:p>
        </p:txBody>
      </p:sp>
      <p:sp>
        <p:nvSpPr>
          <p:cNvPr id="173" name="Shape 173"/>
          <p:cNvSpPr/>
          <p:nvPr>
            <p:ph type="title"/>
          </p:nvPr>
        </p:nvSpPr>
        <p:spPr>
          <a:xfrm>
            <a:off x="507305" y="6668434"/>
            <a:ext cx="7200901" cy="2413001"/>
          </a:xfrm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pPr/>
            <a:r>
              <a:t>TeC: Centro per la terapia e la riabilitazione dei cavalli a Tor di Quinto</a:t>
            </a:r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32308">
              <a:defRPr sz="1776"/>
            </a:lvl1pPr>
          </a:lstStyle>
          <a:p>
            <a:pPr/>
            <a:r>
              <a:t>…. le acque del Tevere sono utilizzate per la produzione di energia elettrica e vengono depurate per essere poi riutilizzate per l’irrigazione dei paddock, dei campi e del terreno agricolo, e in parte reintrodotte all’interno del fiume stesso, purificandolo.…</a:t>
            </a:r>
          </a:p>
        </p:txBody>
      </p:sp>
      <p:grpSp>
        <p:nvGrpSpPr>
          <p:cNvPr id="177" name="Group 177"/>
          <p:cNvGrpSpPr/>
          <p:nvPr/>
        </p:nvGrpSpPr>
        <p:grpSpPr>
          <a:xfrm>
            <a:off x="469900" y="494365"/>
            <a:ext cx="12065000" cy="5537201"/>
            <a:chOff x="0" y="0"/>
            <a:chExt cx="12065000" cy="5537200"/>
          </a:xfrm>
        </p:grpSpPr>
        <p:pic>
          <p:nvPicPr>
            <p:cNvPr id="176" name="GAngemi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2841" t="18128" r="15776" b="50401"/>
            <a:stretch>
              <a:fillRect/>
            </a:stretch>
          </p:blipFill>
          <p:spPr>
            <a:xfrm>
              <a:off x="127000" y="8890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5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5000" cy="5537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4" grpId="2"/>
      <p:bldP build="whole" bldLvl="1" animBg="1" rev="0" advAuto="0" spid="172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Francesco Vantaggiato</a:t>
            </a:r>
          </a:p>
        </p:txBody>
      </p:sp>
      <p:sp>
        <p:nvSpPr>
          <p:cNvPr id="180" name="Shape 180"/>
          <p:cNvSpPr/>
          <p:nvPr>
            <p:ph type="title"/>
          </p:nvPr>
        </p:nvSpPr>
        <p:spPr>
          <a:xfrm>
            <a:off x="507305" y="6668434"/>
            <a:ext cx="7200901" cy="2413001"/>
          </a:xfrm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pPr/>
            <a:r>
              <a:t>Lastra: laboratorio di analisi sperimentale tratta- mento e ricerca sull’acqua</a:t>
            </a:r>
          </a:p>
        </p:txBody>
      </p:sp>
      <p:sp>
        <p:nvSpPr>
          <p:cNvPr id="181" name="Shape 1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1992"/>
            </a:lvl1pPr>
          </a:lstStyle>
          <a:p>
            <a:pPr/>
            <a:r>
              <a:t>…l’uso della tecnologia Biokavitus e il tasso di inquinamento del Tevere hanno condotto all’ideazione di un centro di ricerca, depurazione dell’acqua e produzione di energia idrica nei pressi di ponte Flaminio.…</a:t>
            </a:r>
          </a:p>
        </p:txBody>
      </p:sp>
      <p:grpSp>
        <p:nvGrpSpPr>
          <p:cNvPr id="184" name="Group 184"/>
          <p:cNvGrpSpPr/>
          <p:nvPr/>
        </p:nvGrpSpPr>
        <p:grpSpPr>
          <a:xfrm>
            <a:off x="469900" y="494365"/>
            <a:ext cx="12065000" cy="5537201"/>
            <a:chOff x="0" y="0"/>
            <a:chExt cx="12065000" cy="5537200"/>
          </a:xfrm>
        </p:grpSpPr>
        <p:pic>
          <p:nvPicPr>
            <p:cNvPr id="183" name="Vantaggiato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165" t="19280" r="12463" b="48814"/>
            <a:stretch>
              <a:fillRect/>
            </a:stretch>
          </p:blipFill>
          <p:spPr>
            <a:xfrm>
              <a:off x="127000" y="8890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5000" cy="5537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3"/>
      <p:bldP build="whole" bldLvl="1" animBg="1" rev="0" advAuto="0" spid="180" grpId="1"/>
      <p:bldP build="whole" bldLvl="1" animBg="1" rev="0" advAuto="0" spid="18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Valerio Galeone</a:t>
            </a:r>
          </a:p>
        </p:txBody>
      </p:sp>
      <p:sp>
        <p:nvSpPr>
          <p:cNvPr id="187" name="Shape 187"/>
          <p:cNvSpPr/>
          <p:nvPr>
            <p:ph type="title"/>
          </p:nvPr>
        </p:nvSpPr>
        <p:spPr>
          <a:xfrm>
            <a:off x="507305" y="6668434"/>
            <a:ext cx="7200901" cy="2413001"/>
          </a:xfrm>
          <a:prstGeom prst="rect">
            <a:avLst/>
          </a:prstGeom>
        </p:spPr>
        <p:txBody>
          <a:bodyPr/>
          <a:lstStyle>
            <a:lvl1pPr defTabSz="286258">
              <a:spcBef>
                <a:spcPts val="700"/>
              </a:spcBef>
              <a:defRPr sz="3430"/>
            </a:lvl1pPr>
          </a:lstStyle>
          <a:p>
            <a:pPr/>
            <a:r>
              <a:t>PARK [ing]: snodo intermodale presso Metro C, parco urbano per il bio-monitoraggio dell’inquinamento e la produzione di ossigeno ed energia elettrica</a:t>
            </a:r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391414">
              <a:defRPr sz="1608"/>
            </a:lvl1pPr>
          </a:lstStyle>
          <a:p>
            <a:pPr/>
            <a:r>
              <a:t>… trasforma gli spazi residuali in un parco integrato ad uno snodo intermodale della stazione della Linea C della metropolitana, promuove il decongestionamento del traffico, contribuisce a disincentivare l’uso del mezzo privato, diminuisce l’inquinamento atmosferico attraverso una serie di soluzioni bioclimatiche, educa alle buone pratiche, utilizza l’acqua del Tevere sotterraneo…</a:t>
            </a:r>
          </a:p>
        </p:txBody>
      </p:sp>
      <p:grpSp>
        <p:nvGrpSpPr>
          <p:cNvPr id="191" name="Group 191"/>
          <p:cNvGrpSpPr/>
          <p:nvPr/>
        </p:nvGrpSpPr>
        <p:grpSpPr>
          <a:xfrm>
            <a:off x="469900" y="494365"/>
            <a:ext cx="12065000" cy="5537201"/>
            <a:chOff x="0" y="0"/>
            <a:chExt cx="12065000" cy="5537200"/>
          </a:xfrm>
        </p:grpSpPr>
        <p:pic>
          <p:nvPicPr>
            <p:cNvPr id="190" name="galeone1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011" t="3912" r="0" b="52442"/>
            <a:stretch>
              <a:fillRect/>
            </a:stretch>
          </p:blipFill>
          <p:spPr>
            <a:xfrm>
              <a:off x="126999" y="88900"/>
              <a:ext cx="11690476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9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5000" cy="5537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switch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3"/>
      <p:bldP build="whole" bldLvl="1" animBg="1" rev="0" advAuto="0" spid="187" grpId="1"/>
      <p:bldP build="whole" bldLvl="1" animBg="1" rev="0" advAuto="0" spid="18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aleon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447" y="-1"/>
            <a:ext cx="10448735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aleone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870" y="-1"/>
            <a:ext cx="10664530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00">
        <p14:rippl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Federica Tassetti</a:t>
            </a:r>
          </a:p>
        </p:txBody>
      </p:sp>
      <p:sp>
        <p:nvSpPr>
          <p:cNvPr id="198" name="Shape 198"/>
          <p:cNvSpPr/>
          <p:nvPr>
            <p:ph type="title"/>
          </p:nvPr>
        </p:nvSpPr>
        <p:spPr>
          <a:xfrm>
            <a:off x="507305" y="6668434"/>
            <a:ext cx="7200901" cy="2413001"/>
          </a:xfrm>
          <a:prstGeom prst="rect">
            <a:avLst/>
          </a:prstGeom>
        </p:spPr>
        <p:txBody>
          <a:bodyPr/>
          <a:lstStyle>
            <a:lvl1pPr defTabSz="338835">
              <a:spcBef>
                <a:spcPts val="900"/>
              </a:spcBef>
              <a:defRPr sz="4059"/>
            </a:lvl1pPr>
          </a:lstStyle>
          <a:p>
            <a:pPr/>
            <a:r>
              <a:t>P.e.r. Flaminio: parco energie rinnovabili e campus per l’educazione e la coscienza ecologica al ponte Flaminio</a:t>
            </a:r>
          </a:p>
        </p:txBody>
      </p:sp>
      <p:sp>
        <p:nvSpPr>
          <p:cNvPr id="199" name="Shape 1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2184"/>
            </a:lvl1pPr>
          </a:lstStyle>
          <a:p>
            <a:pPr/>
            <a:r>
              <a:t>…ridisegnare insieme le due sponde del fiume con una grande proposta unificante: un parco delle energie rinnovabili con attività ludiche, dimostrative, espositive ed educative…</a:t>
            </a:r>
          </a:p>
        </p:txBody>
      </p:sp>
      <p:grpSp>
        <p:nvGrpSpPr>
          <p:cNvPr id="202" name="Group 202"/>
          <p:cNvGrpSpPr/>
          <p:nvPr/>
        </p:nvGrpSpPr>
        <p:grpSpPr>
          <a:xfrm>
            <a:off x="469900" y="494365"/>
            <a:ext cx="12065000" cy="5537201"/>
            <a:chOff x="0" y="0"/>
            <a:chExt cx="12065000" cy="5537200"/>
          </a:xfrm>
        </p:grpSpPr>
        <p:pic>
          <p:nvPicPr>
            <p:cNvPr id="201" name="tassetti3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2574" r="249" b="7282"/>
            <a:stretch>
              <a:fillRect/>
            </a:stretch>
          </p:blipFill>
          <p:spPr>
            <a:xfrm>
              <a:off x="127000" y="88900"/>
              <a:ext cx="11811001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5000" cy="5537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8" grpId="1"/>
      <p:bldP build="whole" bldLvl="1" animBg="1" rev="0" advAuto="0" spid="199" grpId="2"/>
      <p:bldP build="whole" bldLvl="1" animBg="1" rev="0" advAuto="0" spid="197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Livia Cavallo, Silvia Di Marco, Giuseppina Rubino</a:t>
            </a:r>
          </a:p>
        </p:txBody>
      </p:sp>
      <p:sp>
        <p:nvSpPr>
          <p:cNvPr id="205" name="Shape 205"/>
          <p:cNvSpPr/>
          <p:nvPr>
            <p:ph type="title"/>
          </p:nvPr>
        </p:nvSpPr>
        <p:spPr>
          <a:xfrm>
            <a:off x="507305" y="6668434"/>
            <a:ext cx="7200901" cy="2413001"/>
          </a:xfrm>
          <a:prstGeom prst="rect">
            <a:avLst/>
          </a:prstGeom>
        </p:spPr>
        <p:txBody>
          <a:bodyPr/>
          <a:lstStyle>
            <a:lvl1pPr defTabSz="338835">
              <a:spcBef>
                <a:spcPts val="900"/>
              </a:spcBef>
              <a:defRPr sz="4059"/>
            </a:lvl1pPr>
          </a:lstStyle>
          <a:p>
            <a:pPr/>
            <a:r>
              <a:t>Side by Side: attivazione di processi microprogettuali sulle sponde del Tevere tra il ponte della musica e lo scalo de Pinedo</a:t>
            </a:r>
          </a:p>
        </p:txBody>
      </p:sp>
      <p:sp>
        <p:nvSpPr>
          <p:cNvPr id="206" name="Shape 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397256">
              <a:defRPr sz="1632"/>
            </a:lvl1pPr>
          </a:lstStyle>
          <a:p>
            <a:pPr/>
            <a:r>
              <a:t>…il masterplan si ispira alla riqualificazione della Senna per la fattibilità e il carattere sociale, e politico,la Biomimetica per i processi naturali e la progettazione per cicli chiusi ‘zero-waste’, l’analisi del tema delle esondazioni – a partire da Hafencity ad Amburgo – per delineare alcune strategie risolutive con un approccio …</a:t>
            </a:r>
          </a:p>
        </p:txBody>
      </p:sp>
      <p:grpSp>
        <p:nvGrpSpPr>
          <p:cNvPr id="209" name="Group 209"/>
          <p:cNvGrpSpPr/>
          <p:nvPr/>
        </p:nvGrpSpPr>
        <p:grpSpPr>
          <a:xfrm>
            <a:off x="520699" y="422720"/>
            <a:ext cx="12065001" cy="5697746"/>
            <a:chOff x="0" y="0"/>
            <a:chExt cx="12065000" cy="5697744"/>
          </a:xfrm>
        </p:grpSpPr>
        <p:pic>
          <p:nvPicPr>
            <p:cNvPr id="208" name="planimetriaolimpica2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26007" r="0" b="28547"/>
            <a:stretch>
              <a:fillRect/>
            </a:stretch>
          </p:blipFill>
          <p:spPr>
            <a:xfrm>
              <a:off x="126999" y="88900"/>
              <a:ext cx="11811001" cy="53675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7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065000" cy="569774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1"/>
      <p:bldP build="whole" bldLvl="1" animBg="1" rev="0" advAuto="0" spid="206" grpId="2"/>
      <p:bldP build="whole" bldLvl="1" animBg="1" rev="0" advAuto="0" spid="204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the Problem?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Michela Falcone</a:t>
            </a:r>
          </a:p>
        </p:txBody>
      </p:sp>
      <p:sp>
        <p:nvSpPr>
          <p:cNvPr id="212" name="Shape 212"/>
          <p:cNvSpPr/>
          <p:nvPr>
            <p:ph type="title"/>
          </p:nvPr>
        </p:nvSpPr>
        <p:spPr>
          <a:xfrm>
            <a:off x="507305" y="6668434"/>
            <a:ext cx="7200901" cy="2413001"/>
          </a:xfrm>
          <a:prstGeom prst="rect">
            <a:avLst/>
          </a:prstGeom>
        </p:spPr>
        <p:txBody>
          <a:bodyPr/>
          <a:lstStyle>
            <a:lvl1pPr defTabSz="344677">
              <a:spcBef>
                <a:spcPts val="900"/>
              </a:spcBef>
              <a:defRPr sz="4130"/>
            </a:lvl1pPr>
          </a:lstStyle>
          <a:p>
            <a:pPr/>
            <a:r>
              <a:t>Water playground: sistema di felicità urbana per la  todepurazione e la riconquista del Tevere</a:t>
            </a:r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473201">
              <a:defRPr sz="1944"/>
            </a:lvl1pPr>
          </a:lstStyle>
          <a:p>
            <a:pPr/>
            <a:r>
              <a:t>…una riappropriazione del Tevere attraverso dispositivi ludico-sportivo e disinquinanti: strutture galleggianti e mobili che invertono concretamente la tendenza verso il degrado per riavvicinare il fiume ai suoi cittadini, in attesa di interventi più generali…</a:t>
            </a:r>
          </a:p>
        </p:txBody>
      </p:sp>
      <p:grpSp>
        <p:nvGrpSpPr>
          <p:cNvPr id="216" name="Group 216"/>
          <p:cNvGrpSpPr/>
          <p:nvPr/>
        </p:nvGrpSpPr>
        <p:grpSpPr>
          <a:xfrm>
            <a:off x="469900" y="583699"/>
            <a:ext cx="12065000" cy="5697746"/>
            <a:chOff x="0" y="0"/>
            <a:chExt cx="12065000" cy="5697744"/>
          </a:xfrm>
        </p:grpSpPr>
        <p:pic>
          <p:nvPicPr>
            <p:cNvPr id="215" name="falcone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6489" r="0" b="48065"/>
            <a:stretch>
              <a:fillRect/>
            </a:stretch>
          </p:blipFill>
          <p:spPr>
            <a:xfrm>
              <a:off x="127000" y="88900"/>
              <a:ext cx="11811000" cy="53675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4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2065000" cy="569774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3"/>
      <p:bldP build="whole" bldLvl="1" animBg="1" rev="0" advAuto="0" spid="212" grpId="1"/>
      <p:bldP build="whole" bldLvl="1" animBg="1" rev="0" advAuto="0" spid="213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falcone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785" y="-175427"/>
            <a:ext cx="10104455" cy="101044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 thruBlk="1"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Gaetano De Francesco, PhD Candidate</a:t>
            </a:r>
          </a:p>
        </p:txBody>
      </p:sp>
      <p:sp>
        <p:nvSpPr>
          <p:cNvPr id="221" name="Shape 221"/>
          <p:cNvSpPr/>
          <p:nvPr>
            <p:ph type="title"/>
          </p:nvPr>
        </p:nvSpPr>
        <p:spPr>
          <a:xfrm>
            <a:off x="507305" y="6668434"/>
            <a:ext cx="7200901" cy="2413001"/>
          </a:xfrm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pPr/>
            <a:r>
              <a:t>Lungo fiumi del mondo quali occasioni di rilancio urbano</a:t>
            </a:r>
          </a:p>
        </p:txBody>
      </p:sp>
      <p:sp>
        <p:nvSpPr>
          <p:cNvPr id="222" name="Shape 222"/>
          <p:cNvSpPr/>
          <p:nvPr>
            <p:ph type="body" sz="quarter" idx="1"/>
          </p:nvPr>
        </p:nvSpPr>
        <p:spPr>
          <a:xfrm>
            <a:off x="8280399" y="6679265"/>
            <a:ext cx="4241801" cy="2413001"/>
          </a:xfrm>
          <a:prstGeom prst="rect">
            <a:avLst/>
          </a:prstGeom>
        </p:spPr>
        <p:txBody>
          <a:bodyPr/>
          <a:lstStyle>
            <a:lvl1pPr defTabSz="566674">
              <a:defRPr sz="2328"/>
            </a:lvl1pPr>
          </a:lstStyle>
          <a:p>
            <a:pPr/>
            <a:r>
              <a:t>…uno indagine critica sulle più recenti realizzazioni internazionali nel settore dei lungo fiumi nel contesto dello sviluppo urbano e dei cambiamenti climatici…</a:t>
            </a:r>
          </a:p>
        </p:txBody>
      </p:sp>
      <p:grpSp>
        <p:nvGrpSpPr>
          <p:cNvPr id="225" name="Group 225"/>
          <p:cNvGrpSpPr/>
          <p:nvPr/>
        </p:nvGrpSpPr>
        <p:grpSpPr>
          <a:xfrm>
            <a:off x="469899" y="494365"/>
            <a:ext cx="12065001" cy="5537201"/>
            <a:chOff x="0" y="0"/>
            <a:chExt cx="12065000" cy="5537200"/>
          </a:xfrm>
        </p:grpSpPr>
        <p:pic>
          <p:nvPicPr>
            <p:cNvPr id="224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11" t="23770" r="25979" b="8034"/>
            <a:stretch>
              <a:fillRect/>
            </a:stretch>
          </p:blipFill>
          <p:spPr>
            <a:xfrm>
              <a:off x="127000" y="8890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5000" cy="5537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 thruBlk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1" grpId="1"/>
      <p:bldP build="whole" bldLvl="1" animBg="1" rev="0" advAuto="0" spid="222" grpId="2"/>
      <p:bldP build="whole" bldLvl="1" animBg="1" rev="0" advAuto="0" spid="220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Rosetta Angelini, PhD Candidate</a:t>
            </a:r>
          </a:p>
        </p:txBody>
      </p:sp>
      <p:sp>
        <p:nvSpPr>
          <p:cNvPr id="228" name="Shape 228"/>
          <p:cNvSpPr/>
          <p:nvPr>
            <p:ph type="title"/>
          </p:nvPr>
        </p:nvSpPr>
        <p:spPr>
          <a:xfrm>
            <a:off x="507305" y="6668434"/>
            <a:ext cx="7200901" cy="2413001"/>
          </a:xfrm>
          <a:prstGeom prst="rect">
            <a:avLst/>
          </a:prstGeom>
        </p:spPr>
        <p:txBody>
          <a:bodyPr/>
          <a:lstStyle>
            <a:lvl1pPr defTabSz="338835">
              <a:spcBef>
                <a:spcPts val="900"/>
              </a:spcBef>
              <a:defRPr sz="4059"/>
            </a:lvl1pPr>
          </a:lstStyle>
          <a:p>
            <a:pPr/>
            <a:r>
              <a:t>“Sempre così raggirando e voltandosi”: strategie per la permeabilità del suolo e del ciclo delle acque</a:t>
            </a:r>
          </a:p>
        </p:txBody>
      </p:sp>
      <p:sp>
        <p:nvSpPr>
          <p:cNvPr id="229" name="Shape 229"/>
          <p:cNvSpPr/>
          <p:nvPr>
            <p:ph type="body" sz="quarter" idx="1"/>
          </p:nvPr>
        </p:nvSpPr>
        <p:spPr>
          <a:xfrm>
            <a:off x="8280400" y="6679265"/>
            <a:ext cx="4241800" cy="2413001"/>
          </a:xfrm>
          <a:prstGeom prst="rect">
            <a:avLst/>
          </a:prstGeom>
        </p:spPr>
        <p:txBody>
          <a:bodyPr/>
          <a:lstStyle>
            <a:lvl1pPr defTabSz="484886">
              <a:defRPr sz="1992"/>
            </a:lvl1pPr>
          </a:lstStyle>
          <a:p>
            <a:pPr/>
            <a:r>
              <a:t>…attenzione verso comportamenti sistemici nell’uso dell’acqua che coinvolgono non solo il fiume, ma anche le aree adiacenti sia urbane - con pratiche attive di conservazione, convogliamento, depurazione - che naturali…</a:t>
            </a:r>
          </a:p>
        </p:txBody>
      </p:sp>
      <p:grpSp>
        <p:nvGrpSpPr>
          <p:cNvPr id="232" name="Group 232"/>
          <p:cNvGrpSpPr/>
          <p:nvPr/>
        </p:nvGrpSpPr>
        <p:grpSpPr>
          <a:xfrm>
            <a:off x="469899" y="494365"/>
            <a:ext cx="12065001" cy="5537201"/>
            <a:chOff x="0" y="0"/>
            <a:chExt cx="12065000" cy="5537200"/>
          </a:xfrm>
        </p:grpSpPr>
        <p:pic>
          <p:nvPicPr>
            <p:cNvPr id="231" name="angelini1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5092" r="0" b="5092"/>
            <a:stretch>
              <a:fillRect/>
            </a:stretch>
          </p:blipFill>
          <p:spPr>
            <a:xfrm>
              <a:off x="127000" y="8890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5000" cy="5537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2"/>
      <p:bldP build="whole" bldLvl="1" animBg="1" rev="0" advAuto="0" spid="228" grpId="1"/>
      <p:bldP build="whole" bldLvl="1" animBg="1" rev="0" advAuto="0" spid="227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type="body" idx="13"/>
          </p:nvPr>
        </p:nvSpPr>
        <p:spPr>
          <a:xfrm>
            <a:off x="508000" y="6073307"/>
            <a:ext cx="9832657" cy="508001"/>
          </a:xfrm>
          <a:prstGeom prst="rect">
            <a:avLst/>
          </a:prstGeom>
        </p:spPr>
        <p:txBody>
          <a:bodyPr/>
          <a:lstStyle/>
          <a:p>
            <a:pPr/>
            <a:r>
              <a:t> Eride Caramia, Domenico Ferrara, Carla Molinari, Leopoldo Russo Ceccotti</a:t>
            </a:r>
          </a:p>
        </p:txBody>
      </p:sp>
      <p:sp>
        <p:nvSpPr>
          <p:cNvPr id="235" name="Shape 235"/>
          <p:cNvSpPr/>
          <p:nvPr>
            <p:ph type="title"/>
          </p:nvPr>
        </p:nvSpPr>
        <p:spPr>
          <a:xfrm>
            <a:off x="507305" y="6680200"/>
            <a:ext cx="7200901" cy="2413001"/>
          </a:xfrm>
          <a:prstGeom prst="rect">
            <a:avLst/>
          </a:prstGeom>
        </p:spPr>
        <p:txBody>
          <a:bodyPr/>
          <a:lstStyle>
            <a:lvl1pPr defTabSz="338835">
              <a:spcBef>
                <a:spcPts val="900"/>
              </a:spcBef>
              <a:defRPr sz="4059"/>
            </a:lvl1pPr>
          </a:lstStyle>
          <a:p>
            <a:pPr/>
            <a:r>
              <a:t>Una infrastruttura imprecisa, il ponte come catalizzatore dell’innovazione ecosistemica urbana</a:t>
            </a:r>
          </a:p>
        </p:txBody>
      </p:sp>
      <p:sp>
        <p:nvSpPr>
          <p:cNvPr id="236" name="Shape 23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2328"/>
            </a:lvl1pPr>
          </a:lstStyle>
          <a:p>
            <a:pPr/>
            <a:r>
              <a:t>…i ponti esistenti diventano il centro di una serie di azioni non solo nel settore ludico e perfomrativo ma anche nei cicli dell’acqua e della sua depurazione…</a:t>
            </a:r>
          </a:p>
        </p:txBody>
      </p:sp>
      <p:grpSp>
        <p:nvGrpSpPr>
          <p:cNvPr id="239" name="Group 239"/>
          <p:cNvGrpSpPr/>
          <p:nvPr/>
        </p:nvGrpSpPr>
        <p:grpSpPr>
          <a:xfrm>
            <a:off x="469899" y="494365"/>
            <a:ext cx="12065001" cy="5537201"/>
            <a:chOff x="0" y="0"/>
            <a:chExt cx="12065000" cy="5537200"/>
          </a:xfrm>
        </p:grpSpPr>
        <p:pic>
          <p:nvPicPr>
            <p:cNvPr id="238" name="ferrara1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5411" r="0" b="15411"/>
            <a:stretch>
              <a:fillRect/>
            </a:stretch>
          </p:blipFill>
          <p:spPr>
            <a:xfrm>
              <a:off x="127000" y="8890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7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5000" cy="5537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  <p:bldP build="whole" bldLvl="1" animBg="1" rev="0" advAuto="0" spid="234" grpId="3"/>
      <p:bldP build="whole" bldLvl="1" animBg="1" rev="0" advAuto="0" spid="236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Matteo Baldissara, PhD Candidate</a:t>
            </a:r>
          </a:p>
        </p:txBody>
      </p:sp>
      <p:sp>
        <p:nvSpPr>
          <p:cNvPr id="242" name="Shape 242"/>
          <p:cNvSpPr/>
          <p:nvPr>
            <p:ph type="title"/>
          </p:nvPr>
        </p:nvSpPr>
        <p:spPr>
          <a:xfrm>
            <a:off x="507305" y="6668434"/>
            <a:ext cx="7200901" cy="2413001"/>
          </a:xfrm>
          <a:prstGeom prst="rect">
            <a:avLst/>
          </a:prstGeom>
        </p:spPr>
        <p:txBody>
          <a:bodyPr/>
          <a:lstStyle>
            <a:lvl1pPr defTabSz="385572">
              <a:spcBef>
                <a:spcPts val="1000"/>
              </a:spcBef>
              <a:defRPr sz="4620"/>
            </a:lvl1pPr>
          </a:lstStyle>
          <a:p>
            <a:pPr/>
            <a:r>
              <a:t>Il Metodo Tevere Cavo: principi condivisi / scelte individuali nelle sviluppo del progetto</a:t>
            </a:r>
          </a:p>
        </p:txBody>
      </p:sp>
      <p:sp>
        <p:nvSpPr>
          <p:cNvPr id="243" name="Shape 243"/>
          <p:cNvSpPr/>
          <p:nvPr>
            <p:ph type="body" sz="quarter" idx="1"/>
          </p:nvPr>
        </p:nvSpPr>
        <p:spPr>
          <a:xfrm>
            <a:off x="8280400" y="6679265"/>
            <a:ext cx="4241800" cy="2413001"/>
          </a:xfrm>
          <a:prstGeom prst="rect">
            <a:avLst/>
          </a:prstGeom>
        </p:spPr>
        <p:txBody>
          <a:bodyPr/>
          <a:lstStyle>
            <a:lvl1pPr defTabSz="408940">
              <a:defRPr sz="1679"/>
            </a:lvl1pPr>
          </a:lstStyle>
          <a:p>
            <a:pPr/>
            <a:r>
              <a:t>…il processo metodologico nel caso di Tevere cavo è stato guidato da un approccio sistemico e relazionale che definisce dei margini di flessibilità, necessari per creare ambiti specifici entro i quali possano coesistere diverse soluzioni concrete ispirate tutte da forti principi condivisi</a:t>
            </a:r>
          </a:p>
        </p:txBody>
      </p:sp>
      <p:grpSp>
        <p:nvGrpSpPr>
          <p:cNvPr id="246" name="Group 246"/>
          <p:cNvGrpSpPr/>
          <p:nvPr/>
        </p:nvGrpSpPr>
        <p:grpSpPr>
          <a:xfrm>
            <a:off x="469900" y="494365"/>
            <a:ext cx="12065000" cy="5537201"/>
            <a:chOff x="0" y="0"/>
            <a:chExt cx="12065000" cy="5537200"/>
          </a:xfrm>
        </p:grpSpPr>
        <p:pic>
          <p:nvPicPr>
            <p:cNvPr id="245" name="baldissara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7597" r="0" b="7597"/>
            <a:stretch>
              <a:fillRect/>
            </a:stretch>
          </p:blipFill>
          <p:spPr>
            <a:xfrm>
              <a:off x="127000" y="88900"/>
              <a:ext cx="11811000" cy="5207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4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2065000" cy="553720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10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0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15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1"/>
      <p:bldP build="whole" bldLvl="1" animBg="1" rev="0" advAuto="0" spid="241" grpId="3"/>
      <p:bldP build="whole" bldLvl="1" animBg="1" rev="0" advAuto="0" spid="243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Which are the Sharing Principles of  Tevere cavo?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title"/>
          </p:nvPr>
        </p:nvSpPr>
        <p:spPr>
          <a:xfrm>
            <a:off x="313003" y="220353"/>
            <a:ext cx="12378793" cy="9312895"/>
          </a:xfrm>
          <a:prstGeom prst="rect">
            <a:avLst/>
          </a:prstGeom>
        </p:spPr>
        <p:txBody>
          <a:bodyPr/>
          <a:lstStyle/>
          <a:p>
            <a:pPr defTabSz="385572">
              <a:spcBef>
                <a:spcPts val="1000"/>
              </a:spcBef>
              <a:defRPr sz="4620"/>
            </a:pPr>
            <a:r>
              <a:t>Ten Principles</a:t>
            </a:r>
          </a:p>
          <a:p>
            <a:pPr defTabSz="385572">
              <a:spcBef>
                <a:spcPts val="1000"/>
              </a:spcBef>
              <a:defRPr sz="4620"/>
            </a:pPr>
            <a:r>
              <a:t>-</a:t>
            </a:r>
          </a:p>
          <a:p>
            <a:pPr defTabSz="385572">
              <a:spcBef>
                <a:spcPts val="1000"/>
              </a:spcBef>
              <a:defRPr sz="4620"/>
            </a:pPr>
            <a:r>
              <a:t>1. Mixitè</a:t>
            </a:r>
          </a:p>
          <a:p>
            <a:pPr defTabSz="385572">
              <a:spcBef>
                <a:spcPts val="1000"/>
              </a:spcBef>
              <a:defRPr sz="4620"/>
            </a:pPr>
            <a:r>
              <a:t>2. Driving Force</a:t>
            </a:r>
          </a:p>
          <a:p>
            <a:pPr defTabSz="385572">
              <a:spcBef>
                <a:spcPts val="1000"/>
              </a:spcBef>
              <a:defRPr sz="4620"/>
            </a:pPr>
            <a:r>
              <a:t>3. Negotiation </a:t>
            </a:r>
          </a:p>
          <a:p>
            <a:pPr defTabSz="385572">
              <a:spcBef>
                <a:spcPts val="1000"/>
              </a:spcBef>
              <a:defRPr sz="4620"/>
            </a:pPr>
            <a:r>
              <a:t>4. Infrastracturing</a:t>
            </a:r>
          </a:p>
          <a:p>
            <a:pPr defTabSz="385572">
              <a:spcBef>
                <a:spcPts val="1000"/>
              </a:spcBef>
              <a:defRPr sz="4620"/>
            </a:pPr>
            <a:r>
              <a:t>5. Rebuilding Nature</a:t>
            </a:r>
          </a:p>
          <a:p>
            <a:pPr defTabSz="385572">
              <a:spcBef>
                <a:spcPts val="1000"/>
              </a:spcBef>
              <a:defRPr sz="4620"/>
            </a:pPr>
            <a:r>
              <a:t>6. MultiFunctionality </a:t>
            </a:r>
          </a:p>
          <a:p>
            <a:pPr defTabSz="385572">
              <a:spcBef>
                <a:spcPts val="1000"/>
              </a:spcBef>
              <a:defRPr sz="4620"/>
            </a:pPr>
            <a:r>
              <a:t>7. Green Systems</a:t>
            </a:r>
          </a:p>
          <a:p>
            <a:pPr defTabSz="385572">
              <a:spcBef>
                <a:spcPts val="1000"/>
              </a:spcBef>
              <a:defRPr sz="4620"/>
            </a:pPr>
            <a:r>
              <a:t>8. Information Technology Foam</a:t>
            </a:r>
          </a:p>
          <a:p>
            <a:pPr defTabSz="385572">
              <a:spcBef>
                <a:spcPts val="1000"/>
              </a:spcBef>
              <a:defRPr sz="4620"/>
            </a:pPr>
            <a:r>
              <a:t>9. Living Accessibility The SlowScape</a:t>
            </a:r>
          </a:p>
          <a:p>
            <a:pPr defTabSz="385572">
              <a:spcBef>
                <a:spcPts val="1000"/>
              </a:spcBef>
              <a:defRPr sz="4620"/>
            </a:pPr>
            <a:r>
              <a:t>10. Magic Crisis The Narration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5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25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25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-135801" y="-25401"/>
            <a:ext cx="15736364" cy="980458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694" t="0" r="5207" b="4752"/>
          <a:stretch>
            <a:fillRect/>
          </a:stretch>
        </p:blipFill>
        <p:spPr>
          <a:xfrm>
            <a:off x="-24870" y="-28742"/>
            <a:ext cx="15093604" cy="9810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 is The Tiber and Its Awful Conditions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1" r="0" b="0"/>
          <a:stretch>
            <a:fillRect/>
          </a:stretch>
        </p:blipFill>
        <p:spPr>
          <a:xfrm>
            <a:off x="0" y="0"/>
            <a:ext cx="13004800" cy="8168662"/>
          </a:xfrm>
          <a:prstGeom prst="rect">
            <a:avLst/>
          </a:prstGeom>
        </p:spPr>
      </p:pic>
      <p:pic>
        <p:nvPicPr>
          <p:cNvPr id="257" name="pasted-image.tiff"/>
          <p:cNvPicPr>
            <a:picLocks noChangeAspect="1"/>
          </p:cNvPicPr>
          <p:nvPr/>
        </p:nvPicPr>
        <p:blipFill>
          <a:blip r:embed="rId3">
            <a:extLst/>
          </a:blip>
          <a:srcRect l="441" t="0" r="16207" b="0"/>
          <a:stretch>
            <a:fillRect/>
          </a:stretch>
        </p:blipFill>
        <p:spPr>
          <a:xfrm>
            <a:off x="-1" y="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68011" y="-82714"/>
            <a:ext cx="15439710" cy="9919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68011" y="-82714"/>
            <a:ext cx="15439710" cy="9919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3412" y="-307215"/>
            <a:ext cx="17270120" cy="107817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Which Is the Secret?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l"/>
      </p:transition>
    </mc:Choice>
    <mc:Fallback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title"/>
          </p:nvPr>
        </p:nvSpPr>
        <p:spPr>
          <a:xfrm>
            <a:off x="3504789" y="1720329"/>
            <a:ext cx="6670211" cy="7317106"/>
          </a:xfrm>
          <a:prstGeom prst="rect">
            <a:avLst/>
          </a:prstGeom>
        </p:spPr>
        <p:txBody>
          <a:bodyPr/>
          <a:lstStyle/>
          <a:p>
            <a:pPr defTabSz="373887">
              <a:spcBef>
                <a:spcPts val="1000"/>
              </a:spcBef>
              <a:defRPr sz="4480"/>
            </a:pPr>
            <a:r>
              <a:t>The Secret is the word itself</a:t>
            </a:r>
            <a:br/>
            <a:r>
              <a:t>—</a:t>
            </a:r>
          </a:p>
          <a:p>
            <a:pPr defTabSz="373887">
              <a:spcBef>
                <a:spcPts val="1000"/>
              </a:spcBef>
              <a:defRPr sz="4480"/>
            </a:pPr>
            <a:r>
              <a:t>« Tevere Cavo »</a:t>
            </a:r>
          </a:p>
          <a:p>
            <a:pPr defTabSz="373887">
              <a:spcBef>
                <a:spcPts val="1000"/>
              </a:spcBef>
              <a:defRPr sz="4480"/>
            </a:pPr>
            <a:r>
              <a:t>——</a:t>
            </a:r>
          </a:p>
          <a:p>
            <a:pPr defTabSz="373887">
              <a:spcBef>
                <a:spcPts val="1000"/>
              </a:spcBef>
              <a:defRPr sz="4480"/>
            </a:pPr>
            <a:r>
              <a:t>which has at least six different meanings…</a:t>
            </a:r>
          </a:p>
          <a:p>
            <a:pPr defTabSz="373887">
              <a:spcBef>
                <a:spcPts val="1000"/>
              </a:spcBef>
              <a:defRPr sz="4480"/>
            </a:pPr>
          </a:p>
          <a:p>
            <a:pPr defTabSz="373887">
              <a:spcBef>
                <a:spcPts val="1000"/>
              </a:spcBef>
              <a:defRPr sz="4480"/>
            </a:pPr>
          </a:p>
          <a:p>
            <a:pPr defTabSz="373887">
              <a:spcBef>
                <a:spcPts val="1000"/>
              </a:spcBef>
              <a:defRPr sz="448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692900" y="2565400"/>
            <a:ext cx="5842000" cy="6680200"/>
          </a:xfrm>
          <a:prstGeom prst="rect">
            <a:avLst/>
          </a:prstGeom>
        </p:spPr>
      </p:pic>
      <p:sp>
        <p:nvSpPr>
          <p:cNvPr id="269" name="Shape 2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But I Stop… for Now</a:t>
            </a:r>
          </a:p>
        </p:txBody>
      </p:sp>
      <p:sp>
        <p:nvSpPr>
          <p:cNvPr id="270" name="Shape 270"/>
          <p:cNvSpPr/>
          <p:nvPr>
            <p:ph type="body" sz="half" idx="1"/>
          </p:nvPr>
        </p:nvSpPr>
        <p:spPr>
          <a:xfrm>
            <a:off x="507999" y="5205461"/>
            <a:ext cx="5816601" cy="63500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0"/>
              </a:spcBef>
              <a:buClrTx/>
              <a:buSzTx/>
              <a:buFontTx/>
              <a:buNone/>
              <a:defRPr i="1" sz="2400"/>
            </a:lvl1pPr>
          </a:lstStyle>
          <a:p>
            <a:pPr/>
            <a:r>
              <a:t>Many Thanks: Antonino Saggio, PhD Coordinator Architecture Theory and Design Diap, Sapienza, Rome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title"/>
          </p:nvPr>
        </p:nvSpPr>
        <p:spPr>
          <a:xfrm>
            <a:off x="3687304" y="1270336"/>
            <a:ext cx="6670211" cy="3708607"/>
          </a:xfrm>
          <a:prstGeom prst="rect">
            <a:avLst/>
          </a:prstGeom>
        </p:spPr>
        <p:txBody>
          <a:bodyPr/>
          <a:lstStyle/>
          <a:p>
            <a:pPr defTabSz="233679">
              <a:spcBef>
                <a:spcPts val="600"/>
              </a:spcBef>
              <a:defRPr sz="2800"/>
            </a:pPr>
            <a:r>
              <a:t>Solution at page  9 of the essay </a:t>
            </a:r>
          </a:p>
          <a:p>
            <a:pPr defTabSz="233679">
              <a:spcBef>
                <a:spcPts val="600"/>
              </a:spcBef>
              <a:defRPr sz="2800"/>
            </a:pPr>
            <a:r>
              <a:rPr>
                <a:latin typeface="Bodoni SvtyTwo ITC TT-BookIta"/>
                <a:ea typeface="Bodoni SvtyTwo ITC TT-BookIta"/>
                <a:cs typeface="Bodoni SvtyTwo ITC TT-BookIta"/>
                <a:sym typeface="Bodoni SvtyTwo ITC TT-BookIta"/>
              </a:rPr>
              <a:t>Tevere cavo: il testo manifesto</a:t>
            </a:r>
            <a:r>
              <a:t> </a:t>
            </a:r>
            <a:endParaRPr sz="480"/>
          </a:p>
          <a:p>
            <a:pPr defTabSz="233679">
              <a:spcBef>
                <a:spcPts val="600"/>
              </a:spcBef>
              <a:defRPr sz="2800"/>
            </a:pPr>
            <a:endParaRPr sz="480"/>
          </a:p>
          <a:p>
            <a:pPr defTabSz="233679">
              <a:spcBef>
                <a:spcPts val="600"/>
              </a:spcBef>
              <a:defRPr sz="2800"/>
            </a:pPr>
            <a:r>
              <a:t>in the book</a:t>
            </a:r>
          </a:p>
          <a:p>
            <a:pPr defTabSz="233679">
              <a:spcBef>
                <a:spcPts val="600"/>
              </a:spcBef>
              <a:defRPr sz="2800"/>
            </a:pPr>
            <a:r>
              <a:t>Tevere cavo una infrastruttura di nuova generazione per Roma tra passato e futuro a cura di Antonino Saggio, Gaetano de Francesco, Itools-Lulu.com 2016 </a:t>
            </a:r>
          </a:p>
          <a:p>
            <a:pPr defTabSz="233679">
              <a:spcBef>
                <a:spcPts val="600"/>
              </a:spcBef>
              <a:defRPr sz="2800"/>
            </a:pPr>
          </a:p>
          <a:p>
            <a:pPr defTabSz="182880">
              <a:lnSpc>
                <a:spcPct val="100000"/>
              </a:lnSpc>
              <a:spcBef>
                <a:spcPts val="0"/>
              </a:spcBef>
              <a:defRPr i="1" sz="96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233679">
              <a:spcBef>
                <a:spcPts val="600"/>
              </a:spcBef>
              <a:defRPr sz="2800"/>
            </a:pPr>
          </a:p>
          <a:p>
            <a:pPr defTabSz="233679">
              <a:spcBef>
                <a:spcPts val="600"/>
              </a:spcBef>
              <a:defRPr sz="2800"/>
            </a:pPr>
          </a:p>
        </p:txBody>
      </p:sp>
      <p:pic>
        <p:nvPicPr>
          <p:cNvPr id="27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80270" y="5046911"/>
            <a:ext cx="3384273" cy="3395086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Shape 274"/>
          <p:cNvSpPr/>
          <p:nvPr/>
        </p:nvSpPr>
        <p:spPr>
          <a:xfrm>
            <a:off x="5799467" y="8509965"/>
            <a:ext cx="2745880" cy="323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600" u="sng">
                <a:solidFill>
                  <a:srgbClr val="551A8B"/>
                </a:solidFill>
                <a:uFill>
                  <a:solidFill>
                    <a:srgbClr val="551A8B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/>
            <a:r>
              <a:rPr>
                <a:hlinkClick r:id="rId3" invalidUrl="" action="" tgtFrame="" tooltip="" history="1" highlightClick="0" endSnd="0"/>
              </a:rPr>
              <a:t>www.arc1.uniroma1.it/Saggio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 Is Not The Tiber</a:t>
            </a:r>
          </a:p>
        </p:txBody>
      </p:sp>
      <p:sp>
        <p:nvSpPr>
          <p:cNvPr id="142" name="Shape 1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problem is Piazza Navona</a:t>
            </a:r>
          </a:p>
          <a:p>
            <a:pPr/>
            <a:r>
              <a:t>The Tiber is the Opportunity! </a:t>
            </a:r>
          </a:p>
          <a:p>
            <a:pPr/>
            <a:r>
              <a:t>The Real Problem is the Waste and Destruction of Natural Land Outside the City …</a:t>
            </a:r>
          </a:p>
          <a:p>
            <a:pPr/>
            <a:r>
              <a:t>… and its Negative Consequences on Climate and on the Cycle of Water!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"/>
          <p:cNvPicPr>
            <a:picLocks noChangeAspect="0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4566" y="585012"/>
            <a:ext cx="5753101" cy="4559301"/>
          </a:xfrm>
          <a:prstGeom prst="rect">
            <a:avLst/>
          </a:prstGeom>
        </p:spPr>
      </p:pic>
      <p:pic>
        <p:nvPicPr>
          <p:cNvPr id="145" name=""/>
          <p:cNvPicPr>
            <a:picLocks noChangeAspect="0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4566" y="5425624"/>
            <a:ext cx="5753101" cy="3860801"/>
          </a:xfrm>
          <a:prstGeom prst="rect">
            <a:avLst/>
          </a:prstGeom>
        </p:spPr>
      </p:pic>
      <p:pic>
        <p:nvPicPr>
          <p:cNvPr id="146" name=""/>
          <p:cNvPicPr>
            <a:picLocks noChangeAspect="0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92900" y="593948"/>
            <a:ext cx="5842000" cy="87249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2"/>
      <p:bldP build="whole" bldLvl="1" animBg="1" rev="0" advAuto="0" spid="146" grpId="3"/>
      <p:bldP build="whole" bldLvl="1" animBg="1" rev="0" advAuto="0" spid="14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The Solution 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TeverecavOmatteodaLULU23lugllio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xfrm>
            <a:off x="0" y="0"/>
            <a:ext cx="13004801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Copertina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671" r="0" b="12671"/>
          <a:stretch>
            <a:fillRect/>
          </a:stretch>
        </p:blipFill>
        <p:spPr>
          <a:xfrm>
            <a:off x="-1" y="0"/>
            <a:ext cx="13004801" cy="975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ag7immaginegenerale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7848" t="0" r="7848" b="0"/>
          <a:stretch>
            <a:fillRect/>
          </a:stretch>
        </p:blipFill>
        <p:spPr>
          <a:xfrm>
            <a:off x="0" y="-1"/>
            <a:ext cx="13004800" cy="9753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414141"/>
      </a:dk1>
      <a:lt1>
        <a:srgbClr val="004141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33948" dir="270000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